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63" r:id="rId4"/>
    <p:sldId id="259" r:id="rId5"/>
    <p:sldId id="260" r:id="rId6"/>
    <p:sldId id="262" r:id="rId7"/>
    <p:sldId id="264" r:id="rId8"/>
  </p:sldIdLst>
  <p:sldSz cx="9144000" cy="6858000" type="screen4x3"/>
  <p:notesSz cx="6858000" cy="9710738"/>
  <p:custShowLst>
    <p:custShow name="Custom Show 1" id="0">
      <p:sldLst>
        <p:sld r:id="rId2"/>
      </p:sldLst>
    </p:custShow>
  </p:custShowLst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97" d="100"/>
          <a:sy n="97" d="100"/>
        </p:scale>
        <p:origin x="-114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28663"/>
            <a:ext cx="4854575" cy="3641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3275"/>
            <a:ext cx="5486400" cy="436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 smtClean="0"/>
              <a:t>Muokkaa tekstin perustyylejä napsauttamalla</a:t>
            </a:r>
          </a:p>
          <a:p>
            <a:pPr lvl="1"/>
            <a:r>
              <a:rPr lang="fi-FI" noProof="0" smtClean="0"/>
              <a:t>toinen taso</a:t>
            </a:r>
          </a:p>
          <a:p>
            <a:pPr lvl="2"/>
            <a:r>
              <a:rPr lang="fi-FI" noProof="0" smtClean="0"/>
              <a:t>kolmas taso</a:t>
            </a:r>
          </a:p>
          <a:p>
            <a:pPr lvl="3"/>
            <a:r>
              <a:rPr lang="fi-FI" noProof="0" smtClean="0"/>
              <a:t>neljäs taso</a:t>
            </a:r>
          </a:p>
          <a:p>
            <a:pPr lvl="4"/>
            <a:r>
              <a:rPr lang="fi-FI" noProof="0" smtClean="0"/>
              <a:t>viides taso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233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23375"/>
            <a:ext cx="297180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CCCCE3C-95C5-498C-A0FB-A832F15B715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81D54B-8C63-4F22-A92F-ED42862A39C0}" type="slidenum">
              <a:rPr lang="fi-FI" smtClean="0"/>
              <a:pPr/>
              <a:t>1</a:t>
            </a:fld>
            <a:endParaRPr lang="fi-FI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i-FI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C74DDF-8549-4B67-977D-745A8B1764B2}" type="slidenum">
              <a:rPr lang="fi-FI" smtClean="0"/>
              <a:pPr/>
              <a:t>2</a:t>
            </a:fld>
            <a:endParaRPr lang="fi-FI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i-FI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8C4A3C-19B2-4D96-8B44-940C7F081D2B}" type="slidenum">
              <a:rPr lang="fi-FI" smtClean="0"/>
              <a:pPr/>
              <a:t>3</a:t>
            </a:fld>
            <a:endParaRPr lang="fi-FI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i-FI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A0946D-1C8C-4E4A-BDBA-A49F154E05CA}" type="slidenum">
              <a:rPr lang="fi-FI" smtClean="0"/>
              <a:pPr/>
              <a:t>4</a:t>
            </a:fld>
            <a:endParaRPr lang="fi-FI" smtClean="0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i-FI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0A722B-5BE1-44DD-A460-A11A0F3A2201}" type="slidenum">
              <a:rPr lang="fi-FI" smtClean="0"/>
              <a:pPr/>
              <a:t>5</a:t>
            </a:fld>
            <a:endParaRPr lang="fi-FI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i-FI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19C953-4639-4939-BAB5-1C813180D240}" type="slidenum">
              <a:rPr lang="fi-FI" smtClean="0"/>
              <a:pPr/>
              <a:t>6</a:t>
            </a:fld>
            <a:endParaRPr lang="fi-FI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i-FI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B67DD-1187-4916-88B3-900F26B67F55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87619-7BC8-4FCD-B817-BB82C4B0BB7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BC262-82B2-4890-B031-0E8F854DCE3C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506B3-EE4B-43D8-80FE-99E951FD70F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B185FF-6636-4EFB-B56C-67C6D5AD785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F3119A-A006-49D9-BB72-895D92D0233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2D165-2526-4820-A421-62248C22A72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5474E-8840-41F8-9281-D792C1C6FF0E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A597CE-B865-4AF5-8486-A8AA68EC254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C1D31-AC20-473B-B447-0A8D22AEFA9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DB0C52-4B35-4798-8EF0-A7F20266AD03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smtClean="0"/>
              <a:t>Click to edit Master text styles</a:t>
            </a:r>
          </a:p>
          <a:p>
            <a:pPr lvl="1"/>
            <a:r>
              <a:rPr lang="fi-FI" smtClean="0"/>
              <a:t>Second level</a:t>
            </a:r>
          </a:p>
          <a:p>
            <a:pPr lvl="2"/>
            <a:r>
              <a:rPr lang="fi-FI" smtClean="0"/>
              <a:t>Third level</a:t>
            </a:r>
          </a:p>
          <a:p>
            <a:pPr lvl="3"/>
            <a:r>
              <a:rPr lang="fi-FI" smtClean="0"/>
              <a:t>Fourth level</a:t>
            </a:r>
          </a:p>
          <a:p>
            <a:pPr lvl="4"/>
            <a:r>
              <a:rPr lang="fi-FI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2556352-1F17-431F-8B2D-06DEAC8AB7DB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bridgefinland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ässi3.1.2.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992" y="2857496"/>
            <a:ext cx="2492914" cy="198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 descr="Herta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214546" y="4643446"/>
            <a:ext cx="607757" cy="126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85786" y="1000108"/>
            <a:ext cx="7772400" cy="1928818"/>
          </a:xfrm>
        </p:spPr>
        <p:txBody>
          <a:bodyPr/>
          <a:lstStyle/>
          <a:p>
            <a:pPr eaLnBrk="1" hangingPunct="1"/>
            <a:r>
              <a:rPr lang="fi-FI" sz="3600" dirty="0" smtClean="0">
                <a:latin typeface="Arial Black" pitchFamily="34" charset="0"/>
              </a:rPr>
              <a:t>Ota aivosi narikasta:</a:t>
            </a:r>
            <a:r>
              <a:rPr lang="fi-FI" dirty="0" smtClean="0">
                <a:latin typeface="Arial Black" pitchFamily="34" charset="0"/>
              </a:rPr>
              <a:t/>
            </a:r>
            <a:br>
              <a:rPr lang="fi-FI" dirty="0" smtClean="0">
                <a:latin typeface="Arial Black" pitchFamily="34" charset="0"/>
              </a:rPr>
            </a:br>
            <a:r>
              <a:rPr lang="fi-FI" sz="5400" dirty="0" smtClean="0">
                <a:latin typeface="Arial Black" pitchFamily="34" charset="0"/>
              </a:rPr>
              <a:t>PELAA BRIDGEÄ!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57290" y="5072074"/>
            <a:ext cx="6400800" cy="1042998"/>
          </a:xfrm>
        </p:spPr>
        <p:txBody>
          <a:bodyPr/>
          <a:lstStyle/>
          <a:p>
            <a:pPr eaLnBrk="1" hangingPunct="1"/>
            <a:r>
              <a:rPr lang="fi-FI" sz="1800" dirty="0" err="1" smtClean="0">
                <a:latin typeface="Arial Black" pitchFamily="34" charset="0"/>
              </a:rPr>
              <a:t>www.bridgefinland.com</a:t>
            </a:r>
            <a:endParaRPr lang="fi-FI" sz="1800" dirty="0" smtClean="0">
              <a:latin typeface="Arial Black" pitchFamily="34" charset="0"/>
            </a:endParaRPr>
          </a:p>
        </p:txBody>
      </p:sp>
      <p:pic>
        <p:nvPicPr>
          <p:cNvPr id="9" name="Picture 8" descr="Herta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15074" y="4643446"/>
            <a:ext cx="607758" cy="126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sz="5400" dirty="0" smtClean="0">
                <a:latin typeface="Arial Black" pitchFamily="34" charset="0"/>
              </a:rPr>
              <a:t>Miksi Bridge?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endParaRPr lang="fi-FI" sz="2800" dirty="0" smtClean="0"/>
          </a:p>
          <a:p>
            <a:pPr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fi-FI" sz="2800" dirty="0" smtClean="0">
                <a:latin typeface="Arial Black" pitchFamily="34" charset="0"/>
              </a:rPr>
              <a:t>Bridge on arvostettu laji</a:t>
            </a:r>
          </a:p>
          <a:p>
            <a:pPr marL="342900" lvl="1" indent="-342900" eaLnBrk="1" hangingPunct="1">
              <a:lnSpc>
                <a:spcPct val="90000"/>
              </a:lnSpc>
              <a:buChar char="•"/>
              <a:defRPr/>
            </a:pPr>
            <a:r>
              <a:rPr lang="fi-FI" sz="2400" dirty="0" smtClean="0">
                <a:latin typeface="Arial Black" pitchFamily="34" charset="0"/>
                <a:ea typeface="+mn-ea"/>
                <a:cs typeface="+mn-cs"/>
              </a:rPr>
              <a:t>Pelillä yli sadan vuoden pituinen historia</a:t>
            </a:r>
          </a:p>
          <a:p>
            <a:pPr marL="342900" lvl="1" indent="-342900" eaLnBrk="1" hangingPunct="1">
              <a:lnSpc>
                <a:spcPct val="90000"/>
              </a:lnSpc>
              <a:buChar char="•"/>
              <a:defRPr/>
            </a:pPr>
            <a:r>
              <a:rPr lang="fi-FI" sz="2400" dirty="0" smtClean="0">
                <a:latin typeface="Arial Black" pitchFamily="34" charset="0"/>
                <a:ea typeface="+mn-ea"/>
                <a:cs typeface="+mn-cs"/>
              </a:rPr>
              <a:t>Pelataan kaikkialla maailmassa ja verkossa</a:t>
            </a:r>
          </a:p>
          <a:p>
            <a:pPr marL="342900" lvl="1" indent="-342900" eaLnBrk="1" hangingPunct="1">
              <a:lnSpc>
                <a:spcPct val="90000"/>
              </a:lnSpc>
              <a:buChar char="•"/>
              <a:defRPr/>
            </a:pPr>
            <a:r>
              <a:rPr lang="fi-FI" sz="2400" dirty="0" smtClean="0">
                <a:latin typeface="Arial Black" pitchFamily="34" charset="0"/>
                <a:ea typeface="+mn-ea"/>
                <a:cs typeface="+mn-cs"/>
              </a:rPr>
              <a:t>Bridge on useissa maissa yleissivistykseen kuuluva taito</a:t>
            </a:r>
          </a:p>
          <a:p>
            <a:pPr marL="342900" lvl="1" indent="-342900" eaLnBrk="1" hangingPunct="1">
              <a:lnSpc>
                <a:spcPct val="90000"/>
              </a:lnSpc>
              <a:buChar char="•"/>
              <a:defRPr/>
            </a:pPr>
            <a:r>
              <a:rPr lang="fi-FI" sz="2400" dirty="0" smtClean="0">
                <a:latin typeface="Arial Black" pitchFamily="34" charset="0"/>
                <a:ea typeface="+mn-ea"/>
                <a:cs typeface="+mn-cs"/>
              </a:rPr>
              <a:t>Älyä ja psykologisia taitoja mittaavaa lajia pelataan mm. älyolympialaisissa</a:t>
            </a:r>
          </a:p>
          <a:p>
            <a:pPr marL="342900" lvl="1" indent="-342900" eaLnBrk="1" hangingPunct="1">
              <a:lnSpc>
                <a:spcPct val="90000"/>
              </a:lnSpc>
              <a:buChar char="•"/>
              <a:defRPr/>
            </a:pPr>
            <a:r>
              <a:rPr lang="fi-FI" sz="2400" dirty="0" smtClean="0">
                <a:latin typeface="Arial Black" pitchFamily="34" charset="0"/>
                <a:ea typeface="+mn-ea"/>
                <a:cs typeface="+mn-cs"/>
              </a:rPr>
              <a:t>Bridgetaitoja arvostetaan työelämässä ja rekrytoinneissa</a:t>
            </a:r>
          </a:p>
          <a:p>
            <a:pPr eaLnBrk="1" hangingPunct="1">
              <a:lnSpc>
                <a:spcPct val="90000"/>
              </a:lnSpc>
            </a:pPr>
            <a:endParaRPr lang="fi-FI" sz="2800" dirty="0" smtClean="0"/>
          </a:p>
        </p:txBody>
      </p:sp>
      <p:pic>
        <p:nvPicPr>
          <p:cNvPr id="7" name="Picture 6" descr="HerttaRouv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0892" y="1500174"/>
            <a:ext cx="1163638" cy="12338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Font typeface="Courier New" pitchFamily="49" charset="0"/>
              <a:buChar char="o"/>
            </a:pPr>
            <a:r>
              <a:rPr lang="fi-FI" dirty="0" smtClean="0">
                <a:latin typeface="Arial Black" pitchFamily="34" charset="0"/>
              </a:rPr>
              <a:t> Bridge antaa aivoillesi haastetta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endParaRPr lang="fi-FI" dirty="0" smtClean="0"/>
          </a:p>
          <a:p>
            <a:pPr eaLnBrk="1" hangingPunct="1">
              <a:defRPr/>
            </a:pPr>
            <a:r>
              <a:rPr lang="fi-FI" sz="2400" dirty="0" smtClean="0">
                <a:latin typeface="Arial Black" pitchFamily="34" charset="0"/>
              </a:rPr>
              <a:t>Bridgen harrastaminen jo jopa harrastetasolla parantaa muistia ja jopa estää muistisairauksia (dementia jne.)</a:t>
            </a:r>
          </a:p>
          <a:p>
            <a:pPr eaLnBrk="1" hangingPunct="1">
              <a:defRPr/>
            </a:pPr>
            <a:r>
              <a:rPr lang="fi-FI" sz="2400" dirty="0" smtClean="0">
                <a:latin typeface="Arial Black" pitchFamily="34" charset="0"/>
              </a:rPr>
              <a:t>Jo aloittelija saa lajista itselleen sopivia haasteita</a:t>
            </a:r>
          </a:p>
          <a:p>
            <a:pPr eaLnBrk="1" hangingPunct="1">
              <a:defRPr/>
            </a:pPr>
            <a:r>
              <a:rPr lang="fi-FI" sz="2400" dirty="0" smtClean="0">
                <a:latin typeface="Arial Black" pitchFamily="34" charset="0"/>
              </a:rPr>
              <a:t>Lajissa voi kehittyä koko elämänsä ajan</a:t>
            </a:r>
          </a:p>
          <a:p>
            <a:pPr eaLnBrk="1" hangingPunct="1">
              <a:defRPr/>
            </a:pPr>
            <a:r>
              <a:rPr lang="fi-FI" sz="2400" dirty="0" smtClean="0">
                <a:latin typeface="Arial Black" pitchFamily="34" charset="0"/>
              </a:rPr>
              <a:t>Bridge on myös sosiaalinen laji ja parantaa kanssakäymistaitoja</a:t>
            </a:r>
          </a:p>
          <a:p>
            <a:pPr eaLnBrk="1" hangingPunct="1">
              <a:defRPr/>
            </a:pPr>
            <a:endParaRPr lang="fi-FI" dirty="0" smtClean="0"/>
          </a:p>
          <a:p>
            <a:pPr eaLnBrk="1" hangingPunct="1">
              <a:defRPr/>
            </a:pPr>
            <a:endParaRPr lang="fi-FI" dirty="0" smtClean="0"/>
          </a:p>
        </p:txBody>
      </p:sp>
      <p:pic>
        <p:nvPicPr>
          <p:cNvPr id="5" name="Picture 4" descr="ässäpar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2264" y="1357298"/>
            <a:ext cx="1104900" cy="428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6" descr="pokerDECK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00496" y="4913312"/>
            <a:ext cx="2938462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buFont typeface="Courier New" pitchFamily="49" charset="0"/>
              <a:buChar char="o"/>
            </a:pPr>
            <a:r>
              <a:rPr lang="fi-FI" dirty="0" smtClean="0">
                <a:latin typeface="Arial Black" pitchFamily="34" charset="0"/>
              </a:rPr>
              <a:t> Bridge on hauskaa!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85786" y="1643050"/>
            <a:ext cx="7772400" cy="4114800"/>
          </a:xfrm>
        </p:spPr>
        <p:txBody>
          <a:bodyPr/>
          <a:lstStyle/>
          <a:p>
            <a:pPr eaLnBrk="1" hangingPunct="1"/>
            <a:r>
              <a:rPr lang="fi-FI" sz="2000" dirty="0" smtClean="0">
                <a:latin typeface="Arial Black" pitchFamily="34" charset="0"/>
              </a:rPr>
              <a:t>Bridge on neljän hengen tikkipeli</a:t>
            </a:r>
          </a:p>
          <a:p>
            <a:pPr eaLnBrk="1" hangingPunct="1"/>
            <a:r>
              <a:rPr lang="fi-FI" sz="2000" dirty="0" smtClean="0">
                <a:latin typeface="Arial Black" pitchFamily="34" charset="0"/>
              </a:rPr>
              <a:t>Harrastajat pelaavat kotona, paikallistasolla kerhoilla, suuremmissa mestaripistekilpailuissa, SM-tasolla ja kansainvälisissä arvokilpailuissa</a:t>
            </a:r>
          </a:p>
          <a:p>
            <a:pPr eaLnBrk="1" hangingPunct="1"/>
            <a:r>
              <a:rPr lang="fi-FI" sz="2000" dirty="0" smtClean="0">
                <a:latin typeface="Arial Black" pitchFamily="34" charset="0"/>
              </a:rPr>
              <a:t>Lajiin kuuluu olennaisena osana ihmisten tapaaminen</a:t>
            </a:r>
          </a:p>
          <a:p>
            <a:pPr eaLnBrk="1" hangingPunct="1"/>
            <a:r>
              <a:rPr lang="fi-FI" sz="2000" dirty="0" smtClean="0">
                <a:latin typeface="Arial Black" pitchFamily="34" charset="0"/>
              </a:rPr>
              <a:t>Bridgeä voivat pelata kaikki ala-asteikäisistä vanhuksiin</a:t>
            </a:r>
          </a:p>
          <a:p>
            <a:pPr eaLnBrk="1" hangingPunct="1"/>
            <a:r>
              <a:rPr lang="fi-FI" sz="2000" dirty="0" smtClean="0">
                <a:latin typeface="Arial Black" pitchFamily="34" charset="0"/>
              </a:rPr>
              <a:t>Uusiin ihmisiin on helppo tutustua pelin </a:t>
            </a:r>
            <a:r>
              <a:rPr lang="fi-FI" sz="2000" dirty="0" err="1" smtClean="0">
                <a:latin typeface="Arial Black" pitchFamily="34" charset="0"/>
              </a:rPr>
              <a:t>tuoksinnassa</a:t>
            </a:r>
            <a:endParaRPr lang="fi-FI" sz="2000" dirty="0" smtClean="0">
              <a:latin typeface="Arial Black" pitchFamily="34" charset="0"/>
            </a:endParaRPr>
          </a:p>
          <a:p>
            <a:pPr eaLnBrk="1" hangingPunct="1">
              <a:buFontTx/>
              <a:buNone/>
            </a:pPr>
            <a:endParaRPr lang="fi-FI" dirty="0" smtClean="0"/>
          </a:p>
          <a:p>
            <a:pPr eaLnBrk="1" hangingPunct="1">
              <a:buFontTx/>
              <a:buNone/>
            </a:pPr>
            <a:endParaRPr lang="fi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642938"/>
            <a:ext cx="7772400" cy="1143000"/>
          </a:xfrm>
        </p:spPr>
        <p:txBody>
          <a:bodyPr/>
          <a:lstStyle/>
          <a:p>
            <a:pPr eaLnBrk="1" hangingPunct="1"/>
            <a:r>
              <a:rPr lang="fi-FI" sz="4000" dirty="0" smtClean="0">
                <a:latin typeface="Arial Black" pitchFamily="34" charset="0"/>
              </a:rPr>
              <a:t>     Kuinka pääsee alkuun?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i-FI" sz="2000" dirty="0" smtClean="0">
                <a:latin typeface="Arial Black" pitchFamily="34" charset="0"/>
              </a:rPr>
              <a:t>Bridge on peli, jonka opetteluun menee hieman aikaa</a:t>
            </a:r>
          </a:p>
          <a:p>
            <a:pPr eaLnBrk="1" hangingPunct="1">
              <a:lnSpc>
                <a:spcPct val="90000"/>
              </a:lnSpc>
            </a:pPr>
            <a:r>
              <a:rPr lang="fi-FI" sz="2000" dirty="0" smtClean="0">
                <a:latin typeface="Arial Black" pitchFamily="34" charset="0"/>
              </a:rPr>
              <a:t>Peruskurssi kestää yleensä noin </a:t>
            </a:r>
            <a:r>
              <a:rPr lang="fi-FI" sz="2000" dirty="0" smtClean="0">
                <a:latin typeface="Arial Black" pitchFamily="34" charset="0"/>
              </a:rPr>
              <a:t>8 – 10 käyntikertaa</a:t>
            </a:r>
            <a:endParaRPr lang="fi-FI" sz="2000" dirty="0" smtClean="0">
              <a:latin typeface="Arial Black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fi-FI" sz="2000" dirty="0" smtClean="0">
                <a:latin typeface="Arial Black" pitchFamily="34" charset="0"/>
              </a:rPr>
              <a:t>Peruskursseja järjestävät </a:t>
            </a:r>
            <a:r>
              <a:rPr lang="fi-FI" sz="2000" dirty="0" err="1" smtClean="0">
                <a:latin typeface="Arial Black" pitchFamily="34" charset="0"/>
              </a:rPr>
              <a:t>SBL:n</a:t>
            </a:r>
            <a:r>
              <a:rPr lang="fi-FI" sz="2000" dirty="0" smtClean="0">
                <a:latin typeface="Arial Black" pitchFamily="34" charset="0"/>
              </a:rPr>
              <a:t> jäsenkerhot ympäri maata</a:t>
            </a:r>
          </a:p>
          <a:p>
            <a:pPr eaLnBrk="1" hangingPunct="1">
              <a:lnSpc>
                <a:spcPct val="90000"/>
              </a:lnSpc>
            </a:pPr>
            <a:r>
              <a:rPr lang="fi-FI" sz="2000" dirty="0" smtClean="0">
                <a:latin typeface="Arial Black" pitchFamily="34" charset="0"/>
              </a:rPr>
              <a:t>Lajin pariin moni on päässyt myös ystävien opastuksella.  Myös netissä voi tutustua lajiin</a:t>
            </a:r>
          </a:p>
          <a:p>
            <a:pPr eaLnBrk="1" hangingPunct="1">
              <a:lnSpc>
                <a:spcPct val="90000"/>
              </a:lnSpc>
            </a:pPr>
            <a:r>
              <a:rPr lang="fi-FI" sz="2000" dirty="0" smtClean="0">
                <a:latin typeface="Arial Black" pitchFamily="34" charset="0"/>
              </a:rPr>
              <a:t>Parhaiten lajin oppii pelaamalla, kunhan perusteet on ensin saanut selville</a:t>
            </a:r>
          </a:p>
          <a:p>
            <a:pPr eaLnBrk="1" hangingPunct="1">
              <a:lnSpc>
                <a:spcPct val="90000"/>
              </a:lnSpc>
            </a:pPr>
            <a:r>
              <a:rPr lang="fi-FI" sz="2000" dirty="0" smtClean="0">
                <a:latin typeface="Arial Black" pitchFamily="34" charset="0"/>
              </a:rPr>
              <a:t>Bridge on todella edullinen laji harrastaa</a:t>
            </a:r>
          </a:p>
        </p:txBody>
      </p:sp>
      <p:pic>
        <p:nvPicPr>
          <p:cNvPr id="8" name="Picture 7" descr="Korttej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330" y="4857760"/>
            <a:ext cx="881466" cy="12382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10" y="285728"/>
            <a:ext cx="7772400" cy="1143000"/>
          </a:xfrm>
        </p:spPr>
        <p:txBody>
          <a:bodyPr/>
          <a:lstStyle/>
          <a:p>
            <a:pPr eaLnBrk="1" hangingPunct="1"/>
            <a:r>
              <a:rPr lang="fi-FI" dirty="0" smtClean="0">
                <a:latin typeface="Arial Black" pitchFamily="34" charset="0"/>
              </a:rPr>
              <a:t>Peli pähkinänkuoressa: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10" y="1357298"/>
            <a:ext cx="7772400" cy="5286412"/>
          </a:xfrm>
        </p:spPr>
        <p:txBody>
          <a:bodyPr/>
          <a:lstStyle/>
          <a:p>
            <a:pPr eaLnBrk="1" hangingPunct="1"/>
            <a:r>
              <a:rPr lang="fi-FI" sz="1600" dirty="0" smtClean="0">
                <a:latin typeface="Arial Black" pitchFamily="34" charset="0"/>
              </a:rPr>
              <a:t>Neljän hengen tikkipeli, jota vastakkain istuva pari pelaa toista paria vastaan</a:t>
            </a:r>
          </a:p>
          <a:p>
            <a:pPr eaLnBrk="1" hangingPunct="1"/>
            <a:r>
              <a:rPr lang="fi-FI" sz="1600" dirty="0" smtClean="0">
                <a:latin typeface="Arial Black" pitchFamily="34" charset="0"/>
              </a:rPr>
              <a:t>Pelivälineenä 52 kortin pakka, joka jaetaan tasan neljälle pelaajalle (13 korttia jokaiselle)</a:t>
            </a:r>
          </a:p>
          <a:p>
            <a:pPr eaLnBrk="1" hangingPunct="1"/>
            <a:r>
              <a:rPr lang="fi-FI" sz="1600" dirty="0" smtClean="0">
                <a:latin typeface="Arial Black" pitchFamily="34" charset="0"/>
              </a:rPr>
              <a:t>Ennen itse korttipelivaihetta käydään parien välillä huutokauppa, eli tarjousvaihe, joka määrittää pelattavan jaon tikkitavoitteen ja valttivärin tai valtittomuuden (sitoumus)</a:t>
            </a:r>
          </a:p>
          <a:p>
            <a:pPr eaLnBrk="1" hangingPunct="1"/>
            <a:r>
              <a:rPr lang="fi-FI" sz="1600" dirty="0" smtClean="0">
                <a:latin typeface="Arial Black" pitchFamily="34" charset="0"/>
              </a:rPr>
              <a:t>Sitoumuksen voittaneen osapuolen ensimmäiseksi peliä ehdottaneesta tulee pelinviejä ja hänen partnerinsa lepää</a:t>
            </a:r>
          </a:p>
          <a:p>
            <a:pPr eaLnBrk="1" hangingPunct="1"/>
            <a:r>
              <a:rPr lang="fi-FI" sz="1600" dirty="0" smtClean="0">
                <a:latin typeface="Arial Black" pitchFamily="34" charset="0"/>
              </a:rPr>
              <a:t>Lepääjän kortit levitetään pöytään kaikkien nähtäville</a:t>
            </a:r>
          </a:p>
          <a:p>
            <a:pPr eaLnBrk="1" hangingPunct="1"/>
            <a:r>
              <a:rPr lang="fi-FI" sz="1600" dirty="0" smtClean="0">
                <a:latin typeface="Arial Black" pitchFamily="34" charset="0"/>
              </a:rPr>
              <a:t>Pelinviejä määrää mikä kortti lepääjän korteista pelataan kulloinkin</a:t>
            </a:r>
          </a:p>
          <a:p>
            <a:pPr eaLnBrk="1" hangingPunct="1"/>
            <a:r>
              <a:rPr lang="fi-FI" sz="1600" dirty="0" smtClean="0">
                <a:latin typeface="Arial Black" pitchFamily="34" charset="0"/>
              </a:rPr>
              <a:t>Sitoumuksen voittaneen parin vastustaja (puolustajat) yrittävät pelissä estää pelinviejää saamasta lupaamaansa tikkimäärää.</a:t>
            </a:r>
          </a:p>
          <a:p>
            <a:pPr eaLnBrk="1" hangingPunct="1"/>
            <a:r>
              <a:rPr lang="fi-FI" sz="1600" dirty="0" smtClean="0">
                <a:latin typeface="Arial Black" pitchFamily="34" charset="0"/>
              </a:rPr>
              <a:t>Ässä on suurin kortti ja maata on pakko pelata, jos sitä on. Lopussa lasketaan parin saamat tikit.</a:t>
            </a:r>
          </a:p>
          <a:p>
            <a:pPr eaLnBrk="1" hangingPunct="1"/>
            <a:r>
              <a:rPr lang="fi-FI" sz="1600" dirty="0" smtClean="0">
                <a:latin typeface="Arial Black" pitchFamily="34" charset="0"/>
              </a:rPr>
              <a:t>Kilpailubridgessä kaikki pelaavat samoilla jaoilla, jolloin ei ole merkitystä onko parillanne hyvät vai huonot kortit. Tuloksia verrataan niihin, jotka pelasivat samat kortit kuin te. Tuurilla ei </a:t>
            </a:r>
            <a:r>
              <a:rPr lang="fi-FI" sz="1600" smtClean="0">
                <a:latin typeface="Arial Black" pitchFamily="34" charset="0"/>
              </a:rPr>
              <a:t>siis juurikaan </a:t>
            </a:r>
            <a:r>
              <a:rPr lang="fi-FI" sz="1600" dirty="0" smtClean="0">
                <a:latin typeface="Arial Black" pitchFamily="34" charset="0"/>
              </a:rPr>
              <a:t>ole merkitystä</a:t>
            </a:r>
          </a:p>
        </p:txBody>
      </p:sp>
      <p:pic>
        <p:nvPicPr>
          <p:cNvPr id="5" name="Picture 4" descr="NUT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43834" y="1643050"/>
            <a:ext cx="1085850" cy="895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24" y="2000240"/>
            <a:ext cx="7715304" cy="1143000"/>
          </a:xfrm>
        </p:spPr>
        <p:txBody>
          <a:bodyPr/>
          <a:lstStyle/>
          <a:p>
            <a:r>
              <a:rPr lang="fi-FI" sz="3000" dirty="0" smtClean="0">
                <a:latin typeface="Arial Black" pitchFamily="34" charset="0"/>
              </a:rPr>
              <a:t>Niinpä, ota </a:t>
            </a:r>
            <a:br>
              <a:rPr lang="fi-FI" sz="3000" dirty="0" smtClean="0">
                <a:latin typeface="Arial Black" pitchFamily="34" charset="0"/>
              </a:rPr>
            </a:br>
            <a:r>
              <a:rPr lang="fi-FI" sz="3000" dirty="0" smtClean="0">
                <a:latin typeface="Arial Black" pitchFamily="34" charset="0"/>
              </a:rPr>
              <a:t>aivosi narikasta ja</a:t>
            </a:r>
            <a:br>
              <a:rPr lang="fi-FI" sz="3000" dirty="0" smtClean="0">
                <a:latin typeface="Arial Black" pitchFamily="34" charset="0"/>
              </a:rPr>
            </a:br>
            <a:r>
              <a:rPr lang="fi-FI" sz="3000" dirty="0" smtClean="0">
                <a:latin typeface="Arial Black" pitchFamily="34" charset="0"/>
              </a:rPr>
              <a:t>opettele maailman haastavin </a:t>
            </a:r>
            <a:r>
              <a:rPr lang="fi-FI" sz="3000" b="1" dirty="0" smtClean="0">
                <a:latin typeface="Arial Black" pitchFamily="34" charset="0"/>
              </a:rPr>
              <a:t>korttipe</a:t>
            </a:r>
            <a:r>
              <a:rPr lang="fi-FI" sz="3000" dirty="0" smtClean="0">
                <a:latin typeface="Arial Black" pitchFamily="34" charset="0"/>
              </a:rPr>
              <a:t>li: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sz="7200" dirty="0" smtClean="0">
                <a:latin typeface="Arial Black" pitchFamily="34" charset="0"/>
              </a:rPr>
              <a:t>BRIDGE</a:t>
            </a:r>
            <a:endParaRPr lang="fi-FI" sz="7200" dirty="0">
              <a:latin typeface="Arial Black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5786" y="4714884"/>
            <a:ext cx="7772400" cy="1071570"/>
          </a:xfrm>
        </p:spPr>
        <p:txBody>
          <a:bodyPr/>
          <a:lstStyle/>
          <a:p>
            <a:pPr algn="ctr">
              <a:buNone/>
            </a:pPr>
            <a:r>
              <a:rPr lang="fi-FI" dirty="0" err="1" smtClean="0">
                <a:solidFill>
                  <a:schemeClr val="accent2">
                    <a:lumMod val="75000"/>
                  </a:schemeClr>
                </a:solidFill>
                <a:hlinkClick r:id="rId2"/>
              </a:rPr>
              <a:t>www.bridgefinland.com</a:t>
            </a:r>
            <a:endParaRPr lang="fi-FI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fi-FI" sz="2000" dirty="0" err="1" smtClean="0"/>
              <a:t>SBL-toiminnanjohtaja</a:t>
            </a:r>
            <a:r>
              <a:rPr lang="fi-FI" sz="2000" dirty="0" smtClean="0"/>
              <a:t>:</a:t>
            </a:r>
          </a:p>
          <a:p>
            <a:pPr algn="ctr">
              <a:buNone/>
            </a:pPr>
            <a:r>
              <a:rPr lang="fi-FI" sz="2000" dirty="0" smtClean="0"/>
              <a:t>P: 040-847 6196</a:t>
            </a:r>
          </a:p>
          <a:p>
            <a:pPr algn="ctr">
              <a:buNone/>
            </a:pPr>
            <a:endParaRPr lang="fi-FI" sz="2000" dirty="0" smtClean="0"/>
          </a:p>
          <a:p>
            <a:pPr algn="ctr">
              <a:buNone/>
            </a:pPr>
            <a:endParaRPr lang="fi-FI" dirty="0"/>
          </a:p>
        </p:txBody>
      </p:sp>
      <p:pic>
        <p:nvPicPr>
          <p:cNvPr id="4" name="Picture 3" descr="ässykä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8662" y="3000372"/>
            <a:ext cx="1143000" cy="114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 descr="ässykä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2330" y="3000372"/>
            <a:ext cx="1143000" cy="1143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352</Words>
  <Application>Microsoft PowerPoint</Application>
  <PresentationFormat>On-screen Show (4:3)</PresentationFormat>
  <Paragraphs>49</Paragraphs>
  <Slides>7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  <vt:variant>
        <vt:lpstr>Custom Shows</vt:lpstr>
      </vt:variant>
      <vt:variant>
        <vt:i4>1</vt:i4>
      </vt:variant>
    </vt:vector>
  </HeadingPairs>
  <TitlesOfParts>
    <vt:vector size="9" baseType="lpstr">
      <vt:lpstr>Blank Presentation</vt:lpstr>
      <vt:lpstr>Ota aivosi narikasta: PELAA BRIDGEÄ!</vt:lpstr>
      <vt:lpstr>Miksi Bridge?</vt:lpstr>
      <vt:lpstr> Bridge antaa aivoillesi haastetta</vt:lpstr>
      <vt:lpstr> Bridge on hauskaa!</vt:lpstr>
      <vt:lpstr>     Kuinka pääsee alkuun?</vt:lpstr>
      <vt:lpstr>Peli pähkinänkuoressa:</vt:lpstr>
      <vt:lpstr>Niinpä, ota  aivosi narikasta ja opettele maailman haastavin korttipeli: BRIDGE</vt:lpstr>
      <vt:lpstr>Custom Show 1</vt:lpstr>
    </vt:vector>
  </TitlesOfParts>
  <Company>Tmi Talasranta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Ilkka Talasranta</dc:creator>
  <cp:lastModifiedBy>Hulda</cp:lastModifiedBy>
  <cp:revision>58</cp:revision>
  <dcterms:created xsi:type="dcterms:W3CDTF">2008-02-11T13:04:32Z</dcterms:created>
  <dcterms:modified xsi:type="dcterms:W3CDTF">2011-01-18T06:36:43Z</dcterms:modified>
</cp:coreProperties>
</file>